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Default Extension="wav" ContentType="audio/wav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5105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9" r:id="rId3"/>
    <p:sldId id="257" r:id="rId4"/>
    <p:sldId id="357" r:id="rId5"/>
    <p:sldId id="328" r:id="rId6"/>
    <p:sldId id="261" r:id="rId7"/>
    <p:sldId id="258" r:id="rId8"/>
    <p:sldId id="315" r:id="rId9"/>
    <p:sldId id="263" r:id="rId10"/>
    <p:sldId id="288" r:id="rId11"/>
    <p:sldId id="334" r:id="rId12"/>
    <p:sldId id="361" r:id="rId13"/>
    <p:sldId id="335" r:id="rId14"/>
    <p:sldId id="336" r:id="rId15"/>
    <p:sldId id="266" r:id="rId16"/>
    <p:sldId id="267" r:id="rId17"/>
    <p:sldId id="330" r:id="rId18"/>
    <p:sldId id="270" r:id="rId19"/>
    <p:sldId id="287" r:id="rId20"/>
    <p:sldId id="280" r:id="rId21"/>
    <p:sldId id="294" r:id="rId22"/>
    <p:sldId id="295" r:id="rId23"/>
    <p:sldId id="325" r:id="rId24"/>
    <p:sldId id="268" r:id="rId25"/>
    <p:sldId id="358" r:id="rId26"/>
    <p:sldId id="299" r:id="rId27"/>
    <p:sldId id="300" r:id="rId28"/>
    <p:sldId id="359" r:id="rId29"/>
    <p:sldId id="306" r:id="rId30"/>
    <p:sldId id="326" r:id="rId31"/>
    <p:sldId id="307" r:id="rId32"/>
    <p:sldId id="337" r:id="rId33"/>
    <p:sldId id="352" r:id="rId34"/>
    <p:sldId id="344" r:id="rId35"/>
    <p:sldId id="356" r:id="rId36"/>
    <p:sldId id="349" r:id="rId37"/>
    <p:sldId id="347" r:id="rId38"/>
    <p:sldId id="355" r:id="rId39"/>
    <p:sldId id="350" r:id="rId40"/>
    <p:sldId id="351" r:id="rId41"/>
    <p:sldId id="354" r:id="rId42"/>
    <p:sldId id="333" r:id="rId43"/>
    <p:sldId id="36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 autoAdjust="0"/>
    <p:restoredTop sz="94724" autoAdjust="0"/>
  </p:normalViewPr>
  <p:slideViewPr>
    <p:cSldViewPr>
      <p:cViewPr varScale="1">
        <p:scale>
          <a:sx n="97" d="100"/>
          <a:sy n="97" d="100"/>
        </p:scale>
        <p:origin x="-5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048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viewProps" Target="view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handoutMaster" Target="handoutMasters/handoutMaster1.xml"/><Relationship Id="rId35" Type="http://schemas.openxmlformats.org/officeDocument/2006/relationships/slide" Target="slides/slide34.xml"/><Relationship Id="rId51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CD48-8198-FB4A-BCF4-512CC7B80042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E6E1-5E25-1C43-A6EC-48964E7F3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77643E-27D1-4EF3-B2DB-E4176C9137F0}" type="datetimeFigureOut">
              <a:rPr lang="en-US"/>
              <a:pPr/>
              <a:t>4/14/12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CFFDEA-1135-4B3C-978D-6B2F1BA379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3327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We’re testing the effect of an instruction, not of  treatment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B0299-82E2-450D-9908-78774490A4BF}" type="slidenum">
              <a:rPr lang="en-US"/>
              <a:pPr/>
              <a:t>26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84513-FD28-4E45-B83D-5EB5B67B9246}" type="slidenum">
              <a:rPr lang="en-US"/>
              <a:pPr/>
              <a:t>27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B0299-82E2-450D-9908-78774490A4BF}" type="slidenum">
              <a:rPr lang="en-US"/>
              <a:pPr/>
              <a:t>28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DE801-9C36-40C6-B54A-A734C2AA84F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8/10</a:t>
            </a:r>
            <a:r>
              <a:rPr lang="en-NZ" baseline="0" dirty="0" smtClean="0"/>
              <a:t> improved acuity, 6/10 improved stereo acuity – 4 measureable stereo for the first time.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DE801-9C36-40C6-B54A-A734C2AA84F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2 – 6 weeks of training.  Age range 17-51. 5 aniso 5 strabismic. Improvements stable</a:t>
            </a:r>
            <a:r>
              <a:rPr lang="en-NZ" baseline="0" dirty="0" smtClean="0"/>
              <a:t> after 3 months.</a:t>
            </a:r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DE801-9C36-40C6-B54A-A734C2AA84F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977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2 – 6 weeks of training.  Age range 17-51. 5 aniso 5 strabismic – 0.015 is 66 seconds of arc.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DE801-9C36-40C6-B54A-A734C2AA84F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38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61D69-B283-4311-82DA-9B0B5D0474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453E8-A758-4D71-9508-8DECF249F1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AD6A-334E-4EE6-9128-FA9C8F23FA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D522C-EC2A-41F0-AE0C-584819367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2DADF09-73A5-4E9C-8549-BF5E54BBFC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95978-F7A2-4AE5-A6F3-4058FF2A2A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29DAFF6-C99C-4C2A-9055-C31134B184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FD1C29E-3A9C-41E8-B223-4B5BE44046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1" Type="http://schemas.openxmlformats.org/officeDocument/2006/relationships/slideLayout" Target="../slideLayouts/slideLayout3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9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7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4.xml"/><Relationship Id="rId2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2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33" Type="http://schemas.openxmlformats.org/officeDocument/2006/relationships/slideLayout" Target="../slideLayouts/slideLayout3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7" r:id="rId12"/>
    <p:sldLayoutId id="2147485118" r:id="rId13"/>
    <p:sldLayoutId id="2147485119" r:id="rId14"/>
    <p:sldLayoutId id="2147485120" r:id="rId15"/>
    <p:sldLayoutId id="2147485121" r:id="rId16"/>
    <p:sldLayoutId id="2147485122" r:id="rId17"/>
    <p:sldLayoutId id="2147485123" r:id="rId18"/>
    <p:sldLayoutId id="2147485127" r:id="rId19"/>
    <p:sldLayoutId id="2147485128" r:id="rId20"/>
    <p:sldLayoutId id="2147485129" r:id="rId21"/>
    <p:sldLayoutId id="2147485131" r:id="rId22"/>
    <p:sldLayoutId id="2147485132" r:id="rId23"/>
    <p:sldLayoutId id="2147485133" r:id="rId24"/>
    <p:sldLayoutId id="2147485134" r:id="rId25"/>
    <p:sldLayoutId id="2147485135" r:id="rId26"/>
    <p:sldLayoutId id="2147485136" r:id="rId27"/>
    <p:sldLayoutId id="2147485137" r:id="rId28"/>
    <p:sldLayoutId id="2147485138" r:id="rId29"/>
    <p:sldLayoutId id="2147485140" r:id="rId30"/>
    <p:sldLayoutId id="2147485141" r:id="rId31"/>
    <p:sldLayoutId id="2147485143" r:id="rId32"/>
    <p:sldLayoutId id="2147485145" r:id="rId3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vateeyeclinic.com" TargetMode="External"/><Relationship Id="rId3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tif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image" Target="../media/image7.jpeg"/><Relationship Id="rId5" Type="http://schemas.openxmlformats.org/officeDocument/2006/relationships/image" Target="../media/image8.emf"/><Relationship Id="rId7" Type="http://schemas.microsoft.com/office/2007/relationships/media" Target="../media/media1.wav"/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Relationship Id="rId6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tiff"/><Relationship Id="rId5" Type="http://schemas.openxmlformats.org/officeDocument/2006/relationships/image" Target="../media/image15.tiff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20.emf"/><Relationship Id="rId1" Type="http://schemas.openxmlformats.org/officeDocument/2006/relationships/audio" Target="../media/media14.wav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5" Type="http://schemas.microsoft.com/office/2007/relationships/media" Target="../media/media1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21.emf"/><Relationship Id="rId1" Type="http://schemas.openxmlformats.org/officeDocument/2006/relationships/audio" Target="../media/media15.wav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5" Type="http://schemas.microsoft.com/office/2007/relationships/media" Target="../media/media15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404664"/>
            <a:ext cx="8177562" cy="2647196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GB" sz="4000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Amblyopia Treatment</a:t>
            </a:r>
            <a:br>
              <a:rPr lang="en-GB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two decades</a:t>
            </a:r>
            <a:endParaRPr lang="en-US" sz="4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789040"/>
            <a:ext cx="6400800" cy="1900254"/>
          </a:xfrm>
        </p:spPr>
        <p:txBody>
          <a:bodyPr/>
          <a:lstStyle/>
          <a:p>
            <a:pPr eaLnBrk="1" hangingPunct="1"/>
            <a:r>
              <a:rPr lang="en-GB" dirty="0" smtClean="0"/>
              <a:t>Lionel Kowal  &amp; Lloyd Bender     </a:t>
            </a:r>
          </a:p>
          <a:p>
            <a:pPr eaLnBrk="1" hangingPunct="1"/>
            <a:r>
              <a:rPr lang="en-GB" dirty="0" smtClean="0"/>
              <a:t>RVEEH  Melbourne</a:t>
            </a:r>
          </a:p>
          <a:p>
            <a:pPr eaLnBrk="1" hangingPunct="1"/>
            <a:endParaRPr lang="en-GB" dirty="0" smtClean="0"/>
          </a:p>
          <a:p>
            <a:r>
              <a:rPr lang="en-GB" dirty="0" smtClean="0"/>
              <a:t>This talk will be on my website</a:t>
            </a:r>
          </a:p>
          <a:p>
            <a:r>
              <a:rPr lang="en-GB" dirty="0" smtClean="0">
                <a:hlinkClick r:id="rId2"/>
              </a:rPr>
              <a:t>www.privateeyeclinic.com</a:t>
            </a:r>
            <a:r>
              <a:rPr lang="en-GB" dirty="0" smtClean="0"/>
              <a:t>   next week</a:t>
            </a:r>
          </a:p>
          <a:p>
            <a:pPr eaLnBrk="1" hangingPunct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1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pic>
        <p:nvPicPr>
          <p:cNvPr id="7" name="Picture 6" descr="AVC 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873500"/>
            <a:ext cx="19050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28600"/>
            <a:ext cx="7772400" cy="1524000"/>
          </a:xfrm>
        </p:spPr>
        <p:txBody>
          <a:bodyPr>
            <a:normAutofit/>
          </a:bodyPr>
          <a:lstStyle/>
          <a:p>
            <a:r>
              <a:rPr lang="en-US" sz="2667" b="1" dirty="0" smtClean="0"/>
              <a:t>prescribed dose ≠ dose actually received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448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One MOTAS study: 18w of glasses, then patch prescribed for either  6h/d  or 12h/d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6h/d</a:t>
            </a:r>
            <a:r>
              <a:rPr lang="en-US" dirty="0" smtClean="0">
                <a:solidFill>
                  <a:srgbClr val="FF0000"/>
                </a:solidFill>
              </a:rPr>
              <a:t>:  received 4.2 </a:t>
            </a:r>
            <a:r>
              <a:rPr lang="en-US" sz="1800" dirty="0" smtClean="0">
                <a:solidFill>
                  <a:srgbClr val="FF0000"/>
                </a:solidFill>
              </a:rPr>
              <a:t>[± 0.5] </a:t>
            </a:r>
            <a:r>
              <a:rPr lang="en-US" dirty="0" smtClean="0">
                <a:solidFill>
                  <a:srgbClr val="FF0000"/>
                </a:solidFill>
              </a:rPr>
              <a:t>h/d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12h/d</a:t>
            </a:r>
            <a:r>
              <a:rPr lang="en-US" dirty="0" smtClean="0">
                <a:solidFill>
                  <a:srgbClr val="FF0000"/>
                </a:solidFill>
              </a:rPr>
              <a:t>: received 6.2 </a:t>
            </a:r>
            <a:r>
              <a:rPr lang="en-US" sz="1800" dirty="0" smtClean="0">
                <a:solidFill>
                  <a:srgbClr val="FF0000"/>
                </a:solidFill>
              </a:rPr>
              <a:t>[± 1.1] </a:t>
            </a:r>
            <a:r>
              <a:rPr lang="en-US" dirty="0" err="1" smtClean="0">
                <a:solidFill>
                  <a:srgbClr val="FF0000"/>
                </a:solidFill>
              </a:rPr>
              <a:t>h/d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NO significant difference in doses actually received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All </a:t>
            </a:r>
            <a:r>
              <a:rPr lang="en-US" dirty="0" smtClean="0"/>
              <a:t>PEDIG dosage studies likely to have this defect: prescribed does ≠ dose actually received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SEMINAL SLIDE </a:t>
            </a:r>
            <a:r>
              <a:rPr lang="en-GB" dirty="0" smtClean="0"/>
              <a:t>:  Dose response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4857240"/>
              </p:ext>
            </p:extLst>
          </p:nvPr>
        </p:nvGraphicFramePr>
        <p:xfrm>
          <a:off x="395536" y="1772816"/>
          <a:ext cx="8429684" cy="349989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81791"/>
                <a:gridCol w="6947893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DOSE</a:t>
                      </a:r>
                      <a:endParaRPr lang="en-GB" sz="2400" dirty="0"/>
                    </a:p>
                  </a:txBody>
                  <a:tcPr/>
                </a:tc>
              </a:tr>
              <a:tr h="106815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&lt; 4 </a:t>
                      </a:r>
                      <a:r>
                        <a:rPr lang="en-GB" sz="2400" dirty="0" err="1" smtClean="0"/>
                        <a:t>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Less</a:t>
                      </a:r>
                      <a:r>
                        <a:rPr lang="en-GB" sz="2400" b="1" baseline="0" dirty="0" smtClean="0"/>
                        <a:t> than </a:t>
                      </a:r>
                      <a:r>
                        <a:rPr lang="en-GB" sz="2400" b="1" dirty="0" smtClean="0"/>
                        <a:t>3 </a:t>
                      </a:r>
                      <a:r>
                        <a:rPr lang="en-GB" sz="2400" b="1" dirty="0" err="1" smtClean="0"/>
                        <a:t>h/d</a:t>
                      </a:r>
                      <a:r>
                        <a:rPr lang="en-GB" sz="2400" b="1" dirty="0" smtClean="0"/>
                        <a:t> effective</a:t>
                      </a:r>
                    </a:p>
                    <a:p>
                      <a:r>
                        <a:rPr lang="en-GB" sz="2400" i="1" dirty="0" smtClean="0"/>
                        <a:t>Minimal</a:t>
                      </a:r>
                      <a:r>
                        <a:rPr lang="en-GB" sz="2400" i="1" baseline="0" dirty="0" smtClean="0"/>
                        <a:t> additional gains with &gt;3 </a:t>
                      </a:r>
                      <a:r>
                        <a:rPr lang="en-GB" sz="2400" i="1" baseline="0" dirty="0" err="1" smtClean="0"/>
                        <a:t>h/d</a:t>
                      </a:r>
                      <a:endParaRPr lang="en-GB" sz="2400" i="1" dirty="0"/>
                    </a:p>
                  </a:txBody>
                  <a:tcPr/>
                </a:tc>
              </a:tr>
              <a:tr h="78371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&gt;4 </a:t>
                      </a:r>
                      <a:r>
                        <a:rPr lang="en-GB" sz="2400" dirty="0" err="1" smtClean="0"/>
                        <a:t>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 Difference between &lt;3 and 3 - 6 </a:t>
                      </a:r>
                      <a:r>
                        <a:rPr lang="en-GB" sz="2400" b="1" dirty="0" err="1" smtClean="0"/>
                        <a:t>h/d</a:t>
                      </a:r>
                      <a:endParaRPr lang="en-GB" sz="2400" b="1" dirty="0" smtClean="0"/>
                    </a:p>
                    <a:p>
                      <a:r>
                        <a:rPr lang="en-GB" sz="2400" i="1" dirty="0" smtClean="0"/>
                        <a:t>No difference</a:t>
                      </a:r>
                      <a:r>
                        <a:rPr lang="en-GB" sz="2400" i="1" baseline="0" dirty="0" smtClean="0"/>
                        <a:t> between 3-6 and 6- 12 </a:t>
                      </a:r>
                      <a:r>
                        <a:rPr lang="en-GB" sz="2400" i="1" baseline="0" dirty="0" err="1" smtClean="0"/>
                        <a:t>h/d</a:t>
                      </a:r>
                      <a:endParaRPr lang="en-GB" sz="2400" i="1" dirty="0"/>
                    </a:p>
                  </a:txBody>
                  <a:tcPr/>
                </a:tc>
              </a:tr>
              <a:tr h="78371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&gt;6 </a:t>
                      </a:r>
                      <a:r>
                        <a:rPr lang="en-GB" sz="2400" dirty="0" err="1" smtClean="0"/>
                        <a:t>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Less</a:t>
                      </a:r>
                      <a:r>
                        <a:rPr lang="en-GB" sz="2400" b="1" baseline="0" dirty="0" smtClean="0"/>
                        <a:t> than </a:t>
                      </a:r>
                      <a:r>
                        <a:rPr lang="en-GB" sz="2400" b="1" dirty="0" smtClean="0"/>
                        <a:t>3 </a:t>
                      </a:r>
                      <a:r>
                        <a:rPr lang="en-GB" sz="2400" b="1" dirty="0" err="1" smtClean="0"/>
                        <a:t>h/d</a:t>
                      </a:r>
                      <a:r>
                        <a:rPr lang="en-GB" sz="2400" b="1" baseline="0" dirty="0" smtClean="0"/>
                        <a:t> had little effect</a:t>
                      </a:r>
                    </a:p>
                    <a:p>
                      <a:r>
                        <a:rPr lang="en-GB" sz="2400" b="1" baseline="0" dirty="0" smtClean="0"/>
                        <a:t>Need &gt; 3 </a:t>
                      </a:r>
                      <a:r>
                        <a:rPr lang="en-GB" sz="2400" b="1" baseline="0" dirty="0" err="1" smtClean="0"/>
                        <a:t>h/d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6" y="6505599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accent1"/>
                </a:solidFill>
                <a:latin typeface="Comic Sans MS" pitchFamily="66" charset="0"/>
              </a:rPr>
              <a:t>MOTAS</a:t>
            </a:r>
            <a:endParaRPr lang="en-GB" sz="1400" i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SEMINAL</a:t>
            </a:r>
            <a:r>
              <a:rPr lang="en-US" sz="4000" b="1" dirty="0" smtClean="0">
                <a:solidFill>
                  <a:srgbClr val="FF0000"/>
                </a:solidFill>
              </a:rPr>
              <a:t> SLIDE  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667" b="1" dirty="0" smtClean="0"/>
              <a:t>DOSE RESPONSE @ DIFFERENT AGES</a:t>
            </a:r>
            <a:endParaRPr lang="en-US" sz="32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306321"/>
          <a:ext cx="7467600" cy="1960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  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dirty="0" smtClean="0"/>
                        <a:t>-3h</a:t>
                      </a:r>
                      <a:r>
                        <a:rPr lang="en-US" dirty="0" smtClean="0"/>
                        <a:t>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6h/d better than 3h/d?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sz="1400" dirty="0" smtClean="0"/>
                        <a:t>&gt;6h/d no better </a:t>
                      </a:r>
                      <a:r>
                        <a:rPr lang="en-US" sz="1400" dirty="0" smtClean="0"/>
                        <a:t>than ≤ </a:t>
                      </a:r>
                      <a:r>
                        <a:rPr lang="en-US" sz="1400" dirty="0" smtClean="0"/>
                        <a:t>6h/d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3h/d ineffective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928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400" b="1" dirty="0" smtClean="0"/>
              <a:t>1 line gain: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needs ~ 120h occlusion</a:t>
            </a:r>
          </a:p>
          <a:p>
            <a:pPr>
              <a:buFont typeface="Wingdings" pitchFamily="2" charset="2"/>
              <a:buChar char="Ø"/>
            </a:pPr>
            <a:endParaRPr lang="en-US" sz="3600" dirty="0" smtClean="0"/>
          </a:p>
          <a:p>
            <a:pPr>
              <a:buFontTx/>
              <a:buNone/>
            </a:pPr>
            <a:r>
              <a:rPr lang="en-US" sz="4400" b="1" dirty="0" smtClean="0"/>
              <a:t>2 line gain: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4y: needs 170h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6y: needs 236h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496" y="6525344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accent1"/>
                </a:solidFill>
                <a:latin typeface="Comic Sans MS" pitchFamily="66" charset="0"/>
              </a:rPr>
              <a:t>MOTAS</a:t>
            </a:r>
            <a:r>
              <a:rPr lang="en-GB" sz="1400" i="1" dirty="0" smtClean="0">
                <a:latin typeface="Comic Sans MS" pitchFamily="66" charset="0"/>
              </a:rPr>
              <a:t> </a:t>
            </a:r>
            <a:r>
              <a:rPr lang="en-GB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- IOVS 2007;48: 2589</a:t>
            </a:r>
            <a:endParaRPr lang="en-GB" sz="1400" i="1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590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SEMINAL</a:t>
            </a:r>
            <a:r>
              <a:rPr lang="en-US" sz="2800" b="1" dirty="0" smtClean="0">
                <a:solidFill>
                  <a:srgbClr val="FF0000"/>
                </a:solidFill>
              </a:rPr>
              <a:t> SLIDE  </a:t>
            </a:r>
            <a:r>
              <a:rPr lang="en-US" dirty="0" smtClean="0"/>
              <a:t>: </a:t>
            </a:r>
            <a:r>
              <a:rPr lang="en-US" sz="2000" b="1" dirty="0" smtClean="0"/>
              <a:t>DOSE RESPONSE @ DIFFERENT AGES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GLASSES ALONE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WILL IMPROVE ANISOMETROPIC &amp; </a:t>
            </a:r>
            <a:r>
              <a:rPr lang="en-US" b="1" dirty="0" smtClean="0"/>
              <a:t>STRABISMIC</a:t>
            </a:r>
            <a:r>
              <a:rPr lang="en-US" dirty="0" smtClean="0"/>
              <a:t> AMBLYOPIA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PEDIG</a:t>
            </a:r>
            <a:r>
              <a:rPr lang="en-US" dirty="0" smtClean="0"/>
              <a:t>:  3 to 7 </a:t>
            </a:r>
            <a:r>
              <a:rPr lang="en-US" dirty="0" err="1" smtClean="0"/>
              <a:t>y</a:t>
            </a:r>
            <a:endParaRPr lang="en-US" dirty="0" smtClean="0"/>
          </a:p>
          <a:p>
            <a:r>
              <a:rPr lang="en-US" dirty="0" err="1" smtClean="0"/>
              <a:t>Anisometropic</a:t>
            </a:r>
            <a:r>
              <a:rPr lang="en-US" dirty="0" smtClean="0"/>
              <a:t> or </a:t>
            </a:r>
            <a:r>
              <a:rPr lang="en-US" dirty="0" err="1" smtClean="0"/>
              <a:t>Strabismic</a:t>
            </a:r>
            <a:r>
              <a:rPr lang="en-US" dirty="0" smtClean="0"/>
              <a:t>  amblyopia</a:t>
            </a:r>
          </a:p>
          <a:p>
            <a:r>
              <a:rPr lang="en-US" dirty="0" smtClean="0"/>
              <a:t>6/12 to 6/75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25+% cured, another 50% ≥ 2 lines better</a:t>
            </a:r>
          </a:p>
          <a:p>
            <a:r>
              <a:rPr lang="en-US" i="1" dirty="0" smtClean="0"/>
              <a:t>Took up to 7 </a:t>
            </a:r>
            <a:r>
              <a:rPr lang="en-US" i="1" dirty="0" smtClean="0"/>
              <a:t>mo for glasses to have max effect on amblyopia</a:t>
            </a:r>
          </a:p>
          <a:p>
            <a:endParaRPr lang="en-US" dirty="0" smtClean="0"/>
          </a:p>
          <a:p>
            <a:r>
              <a:rPr lang="en-US" b="1" u="sng" dirty="0" smtClean="0"/>
              <a:t>MOTAS</a:t>
            </a:r>
            <a:r>
              <a:rPr lang="en-US" b="1" dirty="0" smtClean="0"/>
              <a:t> </a:t>
            </a:r>
            <a:r>
              <a:rPr lang="gsw-FR" sz="12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Br J Ophthalmol 2004;88:1552-1556</a:t>
            </a:r>
            <a:endParaRPr lang="en-US" b="1" u="sng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65 newly diagnosed </a:t>
            </a:r>
            <a:r>
              <a:rPr lang="en-US" dirty="0" err="1" smtClean="0"/>
              <a:t>amblyopes</a:t>
            </a:r>
            <a:r>
              <a:rPr lang="en-US" dirty="0" smtClean="0"/>
              <a:t> – mixed types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4 mo of refractive correction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VA improved </a:t>
            </a:r>
            <a:r>
              <a:rPr lang="en-US" sz="1200" b="1" dirty="0" smtClean="0">
                <a:solidFill>
                  <a:srgbClr val="0000FF"/>
                </a:solidFill>
              </a:rPr>
              <a:t>(</a:t>
            </a:r>
            <a:r>
              <a:rPr lang="en-US" sz="1200" b="1" dirty="0" err="1" smtClean="0">
                <a:solidFill>
                  <a:srgbClr val="0000FF"/>
                </a:solidFill>
              </a:rPr>
              <a:t>p</a:t>
            </a:r>
            <a:r>
              <a:rPr lang="en-US" sz="1200" b="1" dirty="0" smtClean="0">
                <a:solidFill>
                  <a:srgbClr val="0000FF"/>
                </a:solidFill>
              </a:rPr>
              <a:t> = 0.001) </a:t>
            </a:r>
            <a:r>
              <a:rPr lang="en-US" b="1" dirty="0" smtClean="0">
                <a:solidFill>
                  <a:srgbClr val="0000FF"/>
                </a:solidFill>
              </a:rPr>
              <a:t>from 6/30 to 6/15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196752"/>
            <a:ext cx="3757610" cy="428628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VA </a:t>
            </a:r>
            <a:r>
              <a:rPr lang="en-US" sz="2800" b="1" dirty="0" smtClean="0"/>
              <a:t>6/12 to 6/24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/>
              <a:t>2h/d</a:t>
            </a:r>
            <a:r>
              <a:rPr lang="en-US" sz="2800" dirty="0" smtClean="0"/>
              <a:t> </a:t>
            </a:r>
            <a:r>
              <a:rPr lang="en-US" sz="2800" dirty="0" err="1" smtClean="0"/>
              <a:t>cf</a:t>
            </a:r>
            <a:r>
              <a:rPr lang="en-US" sz="2800" dirty="0" smtClean="0"/>
              <a:t> 6h/d are equivalent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4mo: 2.4 line improvement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496" y="6525344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Ophthalmology 2003;110:2075</a:t>
            </a:r>
            <a:endParaRPr lang="en-GB" sz="1400" i="1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472" y="1196752"/>
            <a:ext cx="3757610" cy="4286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6/30 to 6/120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6h/d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err="1" smtClean="0">
                <a:latin typeface="+mn-lt"/>
              </a:rPr>
              <a:t>cf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waking </a:t>
            </a:r>
            <a:r>
              <a:rPr lang="en-US" sz="2800" kern="0" dirty="0" smtClean="0">
                <a:latin typeface="+mn-lt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hours are equivalent 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4mo: 4+ line improvement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9398" y="5410200"/>
            <a:ext cx="6650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Age and severity of amblyopia not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relevant within the limits of these cohorts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262853" y="6505599"/>
            <a:ext cx="2845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Arch </a:t>
            </a:r>
            <a:r>
              <a:rPr lang="en-US" sz="1400" i="1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Ophthalmol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2003;121:603</a:t>
            </a:r>
            <a:endParaRPr lang="gsw-FR" sz="1400" i="1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662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PEDIG patching regimens</a:t>
            </a:r>
            <a:endParaRPr lang="gsw-FR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b="1" dirty="0" smtClean="0"/>
              <a:t>Daily atropine </a:t>
            </a:r>
            <a:r>
              <a:rPr lang="en-US" sz="2800" b="1" dirty="0" err="1" smtClean="0"/>
              <a:t>cf</a:t>
            </a:r>
            <a:r>
              <a:rPr lang="en-US" sz="2800" b="1" dirty="0" smtClean="0"/>
              <a:t> patch 6h/d</a:t>
            </a:r>
            <a:endParaRPr lang="en-US" sz="2800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6 mo and 2 </a:t>
            </a:r>
            <a:r>
              <a:rPr lang="en-US" sz="2800" dirty="0" err="1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followup</a:t>
            </a:r>
            <a:r>
              <a:rPr lang="en-US" sz="2800" dirty="0" smtClean="0"/>
              <a:t>: no difference</a:t>
            </a:r>
          </a:p>
          <a:p>
            <a:pPr>
              <a:buFont typeface="Wingdings" charset="2"/>
              <a:buChar char="Ø"/>
            </a:pPr>
            <a:r>
              <a:rPr lang="en-US" sz="2800" b="1" dirty="0" smtClean="0"/>
              <a:t>Daily  </a:t>
            </a:r>
            <a:r>
              <a:rPr lang="en-US" sz="2800" b="1" dirty="0" err="1" smtClean="0"/>
              <a:t>cf</a:t>
            </a:r>
            <a:r>
              <a:rPr lang="en-US" sz="2800" b="1" dirty="0" smtClean="0"/>
              <a:t> weekend Atropine 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1/80 Occlusion amblyopia</a:t>
            </a:r>
          </a:p>
          <a:p>
            <a:pPr>
              <a:buFont typeface="Wingdings" charset="2"/>
              <a:buChar char="Ø"/>
            </a:pP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VA </a:t>
            </a:r>
            <a:r>
              <a:rPr lang="en-US" sz="2800" b="1" u="sng" dirty="0" smtClean="0"/>
              <a:t>20/125 to 20/400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Weekend atropine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As effective as patching</a:t>
            </a:r>
            <a:endParaRPr lang="gsw-FR" sz="2800" dirty="0" smtClean="0"/>
          </a:p>
          <a:p>
            <a:pPr>
              <a:buFont typeface="Wingdings" charset="2"/>
              <a:buChar char="Ø"/>
            </a:pPr>
            <a:endParaRPr lang="en-US" sz="2800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309" y="1752600"/>
            <a:ext cx="28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>
                <a:latin typeface="+mj-lt"/>
              </a:rPr>
              <a:t>VA </a:t>
            </a:r>
            <a:r>
              <a:rPr lang="en-GB" sz="2800" b="1" u="sng" dirty="0" smtClean="0">
                <a:latin typeface="+mj-lt"/>
              </a:rPr>
              <a:t>6/12 to 6/24</a:t>
            </a:r>
            <a:endParaRPr lang="en-GB" sz="2800" b="1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06405"/>
            <a:ext cx="796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PEDIG – how to use 1% Atropine </a:t>
            </a:r>
            <a:endParaRPr lang="gsw-FR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091190"/>
            <a:ext cx="2173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Arch </a:t>
            </a:r>
            <a:r>
              <a:rPr lang="en-US" sz="1100" i="1" dirty="0" err="1" smtClean="0"/>
              <a:t>Ophthalmol</a:t>
            </a:r>
            <a:r>
              <a:rPr lang="en-US" sz="1100" i="1" dirty="0" smtClean="0"/>
              <a:t>. 2002;120:268</a:t>
            </a:r>
            <a:endParaRPr lang="gsw-FR" sz="11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4038600"/>
            <a:ext cx="2113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Ophthalmology 2004;111:2076</a:t>
            </a:r>
            <a:endParaRPr lang="gsw-FR" sz="1100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6172200"/>
            <a:ext cx="173769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J AAPOS 2009;13:258</a:t>
            </a:r>
            <a:endParaRPr lang="gsw-FR" sz="1100" i="1" dirty="0" smtClean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165458" y="522973"/>
            <a:ext cx="6813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PEDIG - Optical penalization</a:t>
            </a:r>
            <a:endParaRPr lang="gsw-FR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600" b="1" u="sng" dirty="0" smtClean="0"/>
              <a:t>Atropine and reduced</a:t>
            </a:r>
            <a:r>
              <a:rPr lang="en-GB" sz="3600" b="1" u="sng" dirty="0" smtClean="0"/>
              <a:t> </a:t>
            </a:r>
            <a:r>
              <a:rPr lang="en-GB" sz="3600" b="1" u="sng" dirty="0" smtClean="0"/>
              <a:t>+</a:t>
            </a:r>
            <a:endParaRPr lang="en-GB" sz="3600" b="1" u="sng" dirty="0" smtClean="0"/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‘Should</a:t>
            </a:r>
            <a:r>
              <a:rPr lang="en-GB" sz="3600" dirty="0" smtClean="0"/>
              <a:t>’ have extra effect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No extra benefit </a:t>
            </a:r>
            <a:r>
              <a:rPr lang="en-GB" sz="3600" dirty="0" err="1"/>
              <a:t>cf</a:t>
            </a:r>
            <a:r>
              <a:rPr lang="en-GB" sz="3600" dirty="0"/>
              <a:t> atropine </a:t>
            </a:r>
            <a:r>
              <a:rPr lang="en-GB" sz="3600" dirty="0" smtClean="0"/>
              <a:t>alone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Increased </a:t>
            </a:r>
            <a:r>
              <a:rPr lang="en-GB" sz="3600" dirty="0"/>
              <a:t>risk of occlusion amblyopia</a:t>
            </a:r>
            <a:endParaRPr lang="en-GB" sz="3600" dirty="0" smtClean="0"/>
          </a:p>
          <a:p>
            <a:pPr>
              <a:buFont typeface="Wingdings" pitchFamily="2" charset="2"/>
              <a:buChar char="Ø"/>
            </a:pPr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91200" y="1143000"/>
            <a:ext cx="2765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Arch </a:t>
            </a:r>
            <a:r>
              <a:rPr lang="en-US" sz="1400" i="1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Ophthalmol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2009;127:22</a:t>
            </a:r>
            <a:endParaRPr lang="gsw-FR" sz="1400" i="1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" y="116632"/>
            <a:ext cx="8229600" cy="12961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Older children  </a:t>
            </a:r>
            <a:br>
              <a:rPr lang="en-US" sz="3600" dirty="0" smtClean="0"/>
            </a:br>
            <a:r>
              <a:rPr lang="en-US" sz="3600" dirty="0" smtClean="0"/>
              <a:t>Glasses vs. glasses plus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71448" y="1556792"/>
            <a:ext cx="8229600" cy="75723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VA 6/12 – 6/120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496" y="6505599"/>
            <a:ext cx="361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Comic Sans MS" pitchFamily="66" charset="0"/>
              </a:rPr>
              <a:t>PEDIG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– Arch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Ophthalmol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2005;123:437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76" y="2202974"/>
            <a:ext cx="3711272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7-12 </a:t>
            </a:r>
            <a:r>
              <a:rPr lang="en-US" sz="2400" dirty="0" smtClean="0"/>
              <a:t>year old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patch 2-6h/d &amp; daily atropine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a</a:t>
            </a:r>
            <a:r>
              <a:rPr lang="en-US" sz="2400" dirty="0" smtClean="0"/>
              <a:t>cuity improved by </a:t>
            </a:r>
            <a:r>
              <a:rPr lang="en-US" sz="2400" b="1" dirty="0" smtClean="0"/>
              <a:t>≥ 2 lines in 50%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25% with refractive correction alone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2202974"/>
            <a:ext cx="371477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13-17 </a:t>
            </a:r>
            <a:r>
              <a:rPr lang="en-US" sz="2400" dirty="0" smtClean="0"/>
              <a:t>year old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patch 2-6h/d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Improved acuity in </a:t>
            </a:r>
            <a:r>
              <a:rPr lang="en-US" sz="2400" b="1" dirty="0" smtClean="0"/>
              <a:t>25%</a:t>
            </a:r>
            <a:r>
              <a:rPr lang="en-US" sz="2400" dirty="0" smtClean="0"/>
              <a:t>     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12mo later: 20% </a:t>
            </a:r>
            <a:r>
              <a:rPr lang="en-US" sz="1600" dirty="0" smtClean="0"/>
              <a:t>[of the 25%]</a:t>
            </a:r>
            <a:r>
              <a:rPr lang="en-US" sz="2400" dirty="0" smtClean="0"/>
              <a:t> have regressed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454" y="476672"/>
            <a:ext cx="8229600" cy="20827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% of amblyopia deficit corrected</a:t>
            </a:r>
            <a:br>
              <a:rPr lang="en-US" sz="3600" dirty="0" smtClean="0"/>
            </a:br>
            <a:endParaRPr lang="en-GB" sz="36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graphicFrame>
        <p:nvGraphicFramePr>
          <p:cNvPr id="53252" name="Group 4"/>
          <p:cNvGraphicFramePr>
            <a:graphicFrameLocks noGrp="1"/>
          </p:cNvGraphicFramePr>
          <p:nvPr/>
        </p:nvGraphicFramePr>
        <p:xfrm>
          <a:off x="1143000" y="2701307"/>
          <a:ext cx="6705600" cy="272795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Glasses alone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 Occlusion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Deficit corrected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All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Aniso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Strab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</a:tr>
              <a:tr h="533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Mixed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96" y="6505599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accent1"/>
                </a:solidFill>
                <a:latin typeface="Comic Sans MS" pitchFamily="66" charset="0"/>
              </a:rPr>
              <a:t>MOTAS</a:t>
            </a:r>
            <a:endParaRPr lang="en-GB" sz="1400" i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572140"/>
            <a:ext cx="519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100% = complete cure of amblyopia</a:t>
            </a:r>
            <a:endParaRPr lang="en-GB" sz="24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Amblyopia – 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Magnitude of the problem</a:t>
            </a:r>
            <a:endParaRPr lang="gsw-FR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4493096"/>
          </a:xfrm>
        </p:spPr>
        <p:txBody>
          <a:bodyPr>
            <a:noAutofit/>
          </a:bodyPr>
          <a:lstStyle/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US" sz="3200" dirty="0" smtClean="0"/>
              <a:t>Leading cause of visual impairment in children</a:t>
            </a: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US" sz="3200" dirty="0" smtClean="0"/>
              <a:t>2 to 4%</a:t>
            </a: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US" sz="3200" dirty="0" smtClean="0"/>
              <a:t>Impaired fine motor skills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200" dirty="0" smtClean="0"/>
              <a:t>Reduced maximum reading speed</a:t>
            </a: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US" sz="3200" dirty="0" smtClean="0"/>
              <a:t>Increased </a:t>
            </a:r>
            <a:r>
              <a:rPr lang="en-US" sz="1800" b="1" dirty="0" smtClean="0">
                <a:solidFill>
                  <a:srgbClr val="FF0000"/>
                </a:solidFill>
              </a:rPr>
              <a:t>very small </a:t>
            </a:r>
            <a:r>
              <a:rPr lang="en-US" sz="3200" dirty="0" smtClean="0"/>
              <a:t>lifetime risk of trauma to better eye </a:t>
            </a:r>
            <a:endParaRPr lang="gsw-FR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2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Tentative conclusions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340351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/>
              <a:t>More is better, but (</a:t>
            </a:r>
            <a:r>
              <a:rPr lang="en-US" sz="3200" dirty="0" smtClean="0">
                <a:solidFill>
                  <a:srgbClr val="000000"/>
                </a:solidFill>
              </a:rPr>
              <a:t>MOTAS)  </a:t>
            </a:r>
            <a:r>
              <a:rPr lang="en-US" sz="3200" i="1" dirty="0" smtClean="0">
                <a:solidFill>
                  <a:srgbClr val="000000"/>
                </a:solidFill>
              </a:rPr>
              <a:t>Higher dose rates achieve the best outcome more rapidly but at a risk of accumulating excessive non-therapeutic hours of patching …. patching for all waking hours is almost certainly excessive ....</a:t>
            </a:r>
            <a:endParaRPr lang="en-US" sz="1600" i="1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32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3200" dirty="0" smtClean="0"/>
              <a:t>Younger is better</a:t>
            </a:r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01080" cy="165618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#1 Dissenter:   </a:t>
            </a:r>
            <a:r>
              <a:rPr lang="en-US" sz="3600" dirty="0" smtClean="0"/>
              <a:t>Bill Scott Iowa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MUCH</a:t>
            </a:r>
            <a:r>
              <a:rPr lang="en-US" sz="3600" dirty="0" smtClean="0"/>
              <a:t> </a:t>
            </a:r>
            <a:r>
              <a:rPr lang="en-US" sz="3600" dirty="0"/>
              <a:t>more </a:t>
            </a:r>
            <a:r>
              <a:rPr lang="en-US" sz="3600" dirty="0" smtClean="0"/>
              <a:t>is always better</a:t>
            </a:r>
            <a:endParaRPr lang="en-US" sz="4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68457" y="1643082"/>
            <a:ext cx="77724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All patients : full-time </a:t>
            </a:r>
            <a:r>
              <a:rPr lang="en-US" sz="2800" dirty="0" smtClean="0"/>
              <a:t>occlusion  FTO</a:t>
            </a:r>
          </a:p>
          <a:p>
            <a:pPr>
              <a:buFont typeface="Wingdings" pitchFamily="2" charset="2"/>
              <a:buChar char="Ø"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Success :  20/30 or</a:t>
            </a:r>
            <a:r>
              <a:rPr lang="en-US" sz="2800" dirty="0" smtClean="0"/>
              <a:t> better, or </a:t>
            </a:r>
            <a:r>
              <a:rPr lang="en-US" sz="2800" dirty="0"/>
              <a:t>equal VA by </a:t>
            </a:r>
            <a:r>
              <a:rPr lang="en-US" sz="2800" dirty="0" err="1"/>
              <a:t>ﬁxation</a:t>
            </a:r>
            <a:r>
              <a:rPr lang="en-US" sz="2800" dirty="0"/>
              <a:t> pattern. 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600 pts followed up after cessation of </a:t>
            </a:r>
            <a:r>
              <a:rPr lang="en-US" sz="2800" dirty="0" smtClean="0"/>
              <a:t>FTO. </a:t>
            </a:r>
            <a:r>
              <a:rPr lang="en-US" sz="2800" dirty="0"/>
              <a:t>89% followed &gt; 1 y.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505599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 Scott    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J AAPOS 2005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Scott:  EXCEPTIONAL Results </a:t>
            </a:r>
            <a:endParaRPr lang="en-US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32168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96% attained “success”. 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60</a:t>
            </a:r>
            <a:r>
              <a:rPr lang="en-US" sz="2400" dirty="0"/>
              <a:t>%: equal visual acuity.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6/12 - 6/30 : 6/9 or ≥ 3 lines improvement: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PEDIG </a:t>
            </a:r>
            <a:r>
              <a:rPr lang="en-US" sz="2400" b="1" dirty="0">
                <a:solidFill>
                  <a:srgbClr val="FF0000"/>
                </a:solidFill>
              </a:rPr>
              <a:t>~80%, Scott </a:t>
            </a:r>
            <a:r>
              <a:rPr lang="en-US" sz="2400" b="1" dirty="0" smtClean="0">
                <a:solidFill>
                  <a:srgbClr val="FF0000"/>
                </a:solidFill>
              </a:rPr>
              <a:t>96%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Younger:  less occlusion time to endpoint &amp; better visual outcome </a:t>
            </a:r>
            <a:r>
              <a:rPr lang="en-US" sz="1400" dirty="0"/>
              <a:t>(P  = 0.0001)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Incidence </a:t>
            </a:r>
            <a:r>
              <a:rPr lang="en-US" sz="2400" dirty="0"/>
              <a:t>of </a:t>
            </a:r>
            <a:r>
              <a:rPr lang="en-US" sz="2400" b="1" dirty="0"/>
              <a:t>occlusion </a:t>
            </a:r>
            <a:r>
              <a:rPr lang="en-US" sz="2400" b="1" dirty="0" smtClean="0"/>
              <a:t>amblyopia</a:t>
            </a:r>
            <a:r>
              <a:rPr lang="en-US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b="1" dirty="0"/>
              <a:t>26%</a:t>
            </a:r>
            <a:r>
              <a:rPr lang="en-US" sz="2400" dirty="0"/>
              <a:t>. Nearly all treatable.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are Scott’s results so much better ?</a:t>
            </a:r>
            <a:br>
              <a:rPr lang="en-US" dirty="0" smtClean="0"/>
            </a:br>
            <a:r>
              <a:rPr lang="en-US" dirty="0" smtClean="0"/>
              <a:t>Is it selection bias?</a:t>
            </a:r>
            <a:br>
              <a:rPr lang="en-US" dirty="0" smtClean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2451816"/>
              </p:ext>
            </p:extLst>
          </p:nvPr>
        </p:nvGraphicFramePr>
        <p:xfrm>
          <a:off x="190442" y="1981200"/>
          <a:ext cx="8572558" cy="285752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94368"/>
                <a:gridCol w="1477399"/>
                <a:gridCol w="2214578"/>
                <a:gridCol w="1214446"/>
                <a:gridCol w="1227805"/>
                <a:gridCol w="1343962"/>
              </a:tblGrid>
              <a:tr h="95250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Number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Lost to FU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Strab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Aniso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Mixed</a:t>
                      </a:r>
                      <a:endParaRPr lang="en-GB" sz="2400" dirty="0"/>
                    </a:p>
                  </a:txBody>
                  <a:tcPr/>
                </a:tc>
              </a:tr>
              <a:tr h="95250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PEDIG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419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 – 10 %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38%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37%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24%</a:t>
                      </a:r>
                      <a:endParaRPr lang="en-GB" sz="2000" dirty="0"/>
                    </a:p>
                  </a:txBody>
                  <a:tcPr/>
                </a:tc>
              </a:tr>
              <a:tr h="95250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Scott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19%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73%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17%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048072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– in a cohort skewed to </a:t>
            </a:r>
            <a:r>
              <a:rPr lang="en-US" sz="2400" dirty="0" err="1" smtClean="0"/>
              <a:t>strabismic</a:t>
            </a:r>
            <a:r>
              <a:rPr lang="en-US" sz="2400" dirty="0" smtClean="0"/>
              <a:t> amblyopia, FTO produces excellent acuity outcomes @ cost of 25% occlusion amblyopia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60648"/>
            <a:ext cx="8229600" cy="10001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Recurrence</a:t>
            </a:r>
            <a:r>
              <a:rPr lang="en-US" dirty="0" smtClean="0"/>
              <a:t> of </a:t>
            </a:r>
            <a:r>
              <a:rPr lang="en-US" dirty="0" err="1" smtClean="0"/>
              <a:t>amblyopia</a:t>
            </a:r>
            <a:r>
              <a:rPr lang="en-US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6832"/>
            <a:ext cx="7772400" cy="41148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b="1" dirty="0" smtClean="0"/>
              <a:t>After ≥ </a:t>
            </a:r>
            <a:r>
              <a:rPr lang="en-US" b="1" dirty="0" smtClean="0"/>
              <a:t>3 lines acuity improvement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25%: ≥ 2 lines loss @ 12mo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15% in first 6 mo and 10% in second 6 mo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42% after suddenly stopping 6h/d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14% if 6h/d tapered to 2h/d before stopping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496" y="6525344"/>
            <a:ext cx="2752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PEDIG</a:t>
            </a:r>
            <a:r>
              <a:rPr lang="en-US" sz="1400" i="1" dirty="0" smtClean="0">
                <a:latin typeface="Comic Sans MS" pitchFamily="66" charset="0"/>
              </a:rPr>
              <a:t> 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– J AAPOS 2004;8:420</a:t>
            </a:r>
            <a:endParaRPr lang="en-GB" sz="1400" i="1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2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Not getting better:</a:t>
            </a:r>
            <a:br>
              <a:rPr lang="en-US" sz="3600" dirty="0" smtClean="0"/>
            </a:br>
            <a:r>
              <a:rPr lang="en-US" sz="3600" dirty="0" smtClean="0"/>
              <a:t>will a </a:t>
            </a:r>
            <a:r>
              <a:rPr lang="en-US" sz="3600" b="1" dirty="0" smtClean="0"/>
              <a:t>treatment surge </a:t>
            </a:r>
            <a:r>
              <a:rPr lang="en-US" sz="3600" dirty="0" smtClean="0"/>
              <a:t>work?</a:t>
            </a:r>
            <a:endParaRPr lang="gsw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67000"/>
            <a:ext cx="3710880" cy="3505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Intensive Rx or weaning?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After 10 </a:t>
            </a:r>
            <a:r>
              <a:rPr lang="en-US" dirty="0" err="1" smtClean="0"/>
              <a:t>w</a:t>
            </a:r>
            <a:r>
              <a:rPr lang="en-US" dirty="0" smtClean="0"/>
              <a:t>:  no difference in VA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Treatment surge ≈ effective in amblyopia as it was in Iraq</a:t>
            </a:r>
            <a:endParaRPr lang="gsw-F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42424" b="-4242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496" y="6505599"/>
            <a:ext cx="3510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  <a:latin typeface="Comic Sans MS" pitchFamily="66" charset="0"/>
              </a:rPr>
              <a:t>PEDIG</a:t>
            </a:r>
            <a:r>
              <a:rPr lang="en-US" sz="1400" i="1" dirty="0" smtClean="0">
                <a:latin typeface="Comic Sans MS" pitchFamily="66" charset="0"/>
              </a:rPr>
              <a:t> 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– Arch </a:t>
            </a:r>
            <a:r>
              <a:rPr lang="en-US" sz="1400" i="1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Ophthalmol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2011;129:960</a:t>
            </a:r>
            <a:endParaRPr lang="gsw-FR" sz="1400" i="1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365" y="2007715"/>
            <a:ext cx="4634602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ook Antiqua"/>
              </a:rPr>
              <a:t>55 children </a:t>
            </a:r>
            <a:r>
              <a:rPr lang="en-US" sz="2800" dirty="0" err="1" smtClean="0">
                <a:solidFill>
                  <a:srgbClr val="000000"/>
                </a:solidFill>
                <a:latin typeface="Book Antiqua"/>
              </a:rPr>
              <a:t>av</a:t>
            </a:r>
            <a:r>
              <a:rPr lang="en-US" sz="2800" dirty="0" smtClean="0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Book Antiqua"/>
              </a:rPr>
              <a:t>age 6.9 </a:t>
            </a:r>
            <a:r>
              <a:rPr lang="en-US" sz="2800" dirty="0" err="1" smtClean="0">
                <a:solidFill>
                  <a:srgbClr val="000000"/>
                </a:solidFill>
                <a:latin typeface="Book Antiqua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Book Antiqua"/>
              </a:rPr>
              <a:t>  </a:t>
            </a: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ook Antiqua"/>
              </a:rPr>
              <a:t>Mild residual amblyopia</a:t>
            </a:r>
            <a:endParaRPr lang="gsw-FR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3" name="Picture 12" descr="sur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0" y="3162300"/>
            <a:ext cx="4851400" cy="36957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78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Strabismic</a:t>
            </a:r>
            <a:r>
              <a:rPr lang="en-US" sz="3600" dirty="0"/>
              <a:t> </a:t>
            </a:r>
            <a:r>
              <a:rPr lang="en-US" sz="3600" dirty="0" err="1"/>
              <a:t>Amblyopia</a:t>
            </a:r>
            <a:endParaRPr lang="en-US" sz="36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0200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Does</a:t>
            </a:r>
            <a:r>
              <a:rPr lang="en-US" sz="3600" dirty="0" smtClean="0"/>
              <a:t> surgical alignment </a:t>
            </a:r>
            <a:r>
              <a:rPr lang="en-US" sz="3600" dirty="0"/>
              <a:t>result in better response to amblyopia therapy</a:t>
            </a:r>
            <a:r>
              <a:rPr lang="en-US" sz="3600" dirty="0" smtClean="0"/>
              <a:t>?</a:t>
            </a:r>
          </a:p>
          <a:p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…</a:t>
            </a:r>
            <a:r>
              <a:rPr lang="en-US" sz="3600" dirty="0"/>
              <a:t>or</a:t>
            </a:r>
            <a:r>
              <a:rPr lang="en-US" sz="3600" dirty="0" smtClean="0"/>
              <a:t> reduce / eliminate need </a:t>
            </a:r>
            <a:r>
              <a:rPr lang="en-US" sz="3600" dirty="0"/>
              <a:t>for amblyopia therapy?</a:t>
            </a:r>
          </a:p>
          <a:p>
            <a:endParaRPr lang="en-US" sz="3600" dirty="0"/>
          </a:p>
          <a:p>
            <a:pPr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Timing of </a:t>
            </a:r>
            <a:r>
              <a:rPr lang="en-US" sz="3600" dirty="0" err="1">
                <a:solidFill>
                  <a:schemeClr val="accent1"/>
                </a:solidFill>
              </a:rPr>
              <a:t>amblyopia</a:t>
            </a:r>
            <a:r>
              <a:rPr lang="en-US" sz="3600" dirty="0">
                <a:solidFill>
                  <a:schemeClr val="accent1"/>
                </a:solidFill>
              </a:rPr>
              <a:t> therapy relative to strabismus </a:t>
            </a:r>
            <a:r>
              <a:rPr lang="en-US" sz="3600" dirty="0" smtClean="0">
                <a:solidFill>
                  <a:schemeClr val="accent1"/>
                </a:solidFill>
              </a:rPr>
              <a:t>surgery</a:t>
            </a:r>
            <a:endParaRPr lang="en-US" sz="5400" dirty="0">
              <a:solidFill>
                <a:schemeClr val="accent1"/>
              </a:solidFill>
              <a:latin typeface="Verdana" pitchFamily="1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47 children &lt; 8 y with both amblyopia</a:t>
            </a:r>
            <a:r>
              <a:rPr lang="en-US" sz="2800" dirty="0" smtClean="0"/>
              <a:t> &amp; </a:t>
            </a:r>
            <a:r>
              <a:rPr lang="en-US" sz="2800" dirty="0"/>
              <a:t>esotropia.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26 : </a:t>
            </a:r>
            <a:r>
              <a:rPr lang="en-US" sz="2800" dirty="0" err="1"/>
              <a:t>amblyopia</a:t>
            </a:r>
            <a:r>
              <a:rPr lang="en-US" sz="2800" dirty="0"/>
              <a:t> fully treated before surgery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21 : surgery before completing </a:t>
            </a:r>
            <a:r>
              <a:rPr lang="en-US" sz="2800" dirty="0" err="1"/>
              <a:t>amblyopia</a:t>
            </a:r>
            <a:r>
              <a:rPr lang="en-US" sz="2800" dirty="0"/>
              <a:t> therapy.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/>
              <a:t>5/21 did not require amblyopia therapy after </a:t>
            </a:r>
            <a:r>
              <a:rPr lang="en-US" sz="2800" b="1" dirty="0" smtClean="0"/>
              <a:t>surgery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Alignment ~25% effective for amblyopia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108520" y="6599152"/>
            <a:ext cx="354359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en-US" sz="1400" i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Lam GC et al Ophthalmology Dec 1993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Does alignment result in better response to amblyopia therapy?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0200"/>
            <a:ext cx="8229600" cy="47091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Many anecdotal reports that amblyopia therapy becomes more effective when eyes are aligned</a:t>
            </a:r>
          </a:p>
          <a:p>
            <a:r>
              <a:rPr lang="en-US" sz="3600" dirty="0" smtClean="0"/>
              <a:t>NO reliable data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Post Darwinian treatments: 1. Refractive </a:t>
            </a:r>
            <a:r>
              <a:rPr lang="en-US" sz="3600" dirty="0"/>
              <a:t>surgery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331755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4324" dirty="0" smtClean="0"/>
              <a:t>Surgical safety of </a:t>
            </a:r>
            <a:r>
              <a:rPr lang="en-GB" sz="4324" dirty="0" smtClean="0"/>
              <a:t>LASIK /LASEK / PRK /Phakic IOL / Lens exchange </a:t>
            </a:r>
            <a:r>
              <a:rPr lang="en-US" sz="4324" dirty="0" smtClean="0"/>
              <a:t>established in selected children</a:t>
            </a:r>
          </a:p>
          <a:p>
            <a:pPr>
              <a:buFont typeface="Wingdings" pitchFamily="2" charset="2"/>
              <a:buChar char="Ø"/>
            </a:pPr>
            <a:endParaRPr lang="en-US" sz="4324" dirty="0" smtClean="0"/>
          </a:p>
          <a:p>
            <a:pPr>
              <a:buFont typeface="Wingdings" pitchFamily="2" charset="2"/>
              <a:buChar char="Ø"/>
            </a:pPr>
            <a:r>
              <a:rPr lang="en-US" sz="4324" dirty="0" smtClean="0"/>
              <a:t>Anisometropia  and Ametropia  - encouraging results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1219200"/>
            <a:ext cx="7245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en-GB" sz="3600" dirty="0" smtClean="0">
                <a:latin typeface="+mn-lt"/>
              </a:rPr>
              <a:t>Improve VA with effective treatment</a:t>
            </a:r>
          </a:p>
          <a:p>
            <a:pPr marL="457200" indent="-457200"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en-GB" sz="3600" dirty="0" smtClean="0">
                <a:latin typeface="+mn-lt"/>
              </a:rPr>
              <a:t>Do not use ineffective treatment </a:t>
            </a:r>
          </a:p>
          <a:p>
            <a:pPr marL="457200" indent="-457200"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en-GB" sz="3600" dirty="0" smtClean="0">
                <a:latin typeface="+mn-lt"/>
              </a:rPr>
              <a:t>Treatment has to be acceptable </a:t>
            </a:r>
            <a:r>
              <a:rPr lang="en-GB" sz="3600" i="1" dirty="0" smtClean="0">
                <a:latin typeface="+mn-lt"/>
              </a:rPr>
              <a:t>[attractive!?] </a:t>
            </a:r>
            <a:r>
              <a:rPr lang="en-GB" sz="3600" dirty="0" smtClean="0">
                <a:latin typeface="+mn-lt"/>
              </a:rPr>
              <a:t>to patients and parents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581" y="476672"/>
            <a:ext cx="8229600" cy="1143000"/>
          </a:xfrm>
        </p:spPr>
        <p:txBody>
          <a:bodyPr>
            <a:noAutofit/>
          </a:bodyPr>
          <a:lstStyle/>
          <a:p>
            <a:r>
              <a:rPr lang="gsw-FR" sz="3600" dirty="0">
                <a:solidFill>
                  <a:schemeClr val="accent1"/>
                </a:solidFill>
              </a:rPr>
              <a:t>Treatment Aims</a:t>
            </a:r>
            <a:br>
              <a:rPr lang="gsw-FR" sz="3600" dirty="0">
                <a:solidFill>
                  <a:schemeClr val="accent1"/>
                </a:solidFill>
              </a:rPr>
            </a:br>
            <a:endParaRPr lang="gsw-FR" sz="36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28596" y="1500174"/>
            <a:ext cx="4040188" cy="44491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en-GB" dirty="0" smtClean="0"/>
          </a:p>
          <a:p>
            <a:r>
              <a:rPr lang="en-GB" dirty="0" smtClean="0"/>
              <a:t>260 patients</a:t>
            </a:r>
          </a:p>
          <a:p>
            <a:endParaRPr lang="en-GB" dirty="0" smtClean="0"/>
          </a:p>
          <a:p>
            <a:r>
              <a:rPr lang="en-GB" dirty="0" smtClean="0"/>
              <a:t>90% within 1.5 D of </a:t>
            </a:r>
            <a:r>
              <a:rPr lang="en-GB" dirty="0" err="1" smtClean="0"/>
              <a:t>emmetropia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Variable VA</a:t>
            </a:r>
          </a:p>
          <a:p>
            <a:endParaRPr lang="en-GB" dirty="0" smtClean="0"/>
          </a:p>
          <a:p>
            <a:r>
              <a:rPr lang="en-GB" dirty="0" smtClean="0"/>
              <a:t>50% improved fusion and </a:t>
            </a:r>
            <a:r>
              <a:rPr lang="en-GB" dirty="0" err="1" smtClean="0"/>
              <a:t>stereopsis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500174"/>
            <a:ext cx="4041775" cy="44491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5000"/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5000"/>
              <a:buFont typeface="Arial" pitchFamily="34" charset="0"/>
              <a:buChar char="•"/>
            </a:pPr>
            <a:r>
              <a:rPr lang="en-GB" dirty="0" smtClean="0"/>
              <a:t>56 eyes (39 patients)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49000"/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49000"/>
              <a:buFont typeface="Arial" pitchFamily="34" charset="0"/>
              <a:buChar char="•"/>
            </a:pPr>
            <a:r>
              <a:rPr lang="en-GB" dirty="0" smtClean="0"/>
              <a:t>Mean SE -1.73 D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49000"/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49000"/>
              <a:buFont typeface="Arial" pitchFamily="34" charset="0"/>
              <a:buChar char="•"/>
            </a:pPr>
            <a:r>
              <a:rPr lang="en-GB" dirty="0" smtClean="0"/>
              <a:t>VA improved 1 – 7 lines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49000"/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49000"/>
              <a:buFont typeface="Arial" pitchFamily="34" charset="0"/>
              <a:buChar char="•"/>
            </a:pPr>
            <a:r>
              <a:rPr lang="en-GB" dirty="0" smtClean="0"/>
              <a:t>No significant improvement in </a:t>
            </a:r>
            <a:r>
              <a:rPr lang="en-GB" dirty="0" err="1" smtClean="0"/>
              <a:t>stereopsis</a:t>
            </a:r>
            <a:endParaRPr lang="en-GB" dirty="0" smtClean="0"/>
          </a:p>
          <a:p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323528" y="838200"/>
            <a:ext cx="4019872" cy="5886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Larry </a:t>
            </a:r>
            <a:r>
              <a:rPr lang="en-GB" dirty="0" err="1" smtClean="0"/>
              <a:t>Tychsen</a:t>
            </a:r>
            <a:r>
              <a:rPr lang="en-GB" dirty="0" smtClean="0"/>
              <a:t>  USA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16421" y="792957"/>
            <a:ext cx="4041775" cy="654843"/>
          </a:xfrm>
        </p:spPr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W. </a:t>
            </a:r>
            <a:r>
              <a:rPr lang="en-GB" dirty="0" err="1" smtClean="0"/>
              <a:t>Astle</a:t>
            </a:r>
            <a:r>
              <a:rPr lang="en-GB" dirty="0" smtClean="0"/>
              <a:t>, Canada</a:t>
            </a: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65369" y="6453335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J AAPOS 2005;9:224</a:t>
            </a:r>
            <a:endParaRPr lang="gsw-FR" sz="1400" i="1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6422557"/>
            <a:ext cx="333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J Cataract Refract </a:t>
            </a:r>
            <a:r>
              <a:rPr lang="en-US" sz="1400" i="1" dirty="0" err="1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Surg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2008;34:411</a:t>
            </a:r>
            <a:endParaRPr lang="gsw-FR" sz="1400" i="1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D522C-EC2A-41F0-AE0C-584819367A3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Post Darwinian treatments: 2. </a:t>
            </a:r>
            <a:r>
              <a:rPr lang="en-US" dirty="0" smtClean="0"/>
              <a:t>Drugs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Levodopa </a:t>
            </a:r>
            <a:r>
              <a:rPr lang="en-US" dirty="0" smtClean="0"/>
              <a:t>has a 25y history in amblyopia treatment</a:t>
            </a:r>
          </a:p>
          <a:p>
            <a:r>
              <a:rPr lang="en-US" dirty="0" smtClean="0"/>
              <a:t>2010 study:  9 weeks + 3h/d prescribed occlusion</a:t>
            </a:r>
          </a:p>
          <a:p>
            <a:r>
              <a:rPr lang="en-US" dirty="0" smtClean="0"/>
              <a:t>33 older children with residual amblyopia  </a:t>
            </a:r>
          </a:p>
          <a:p>
            <a:r>
              <a:rPr lang="en-US" b="1" dirty="0" smtClean="0"/>
              <a:t>1/3: 2 line improvement </a:t>
            </a:r>
          </a:p>
          <a:p>
            <a:r>
              <a:rPr lang="en-US" dirty="0" smtClean="0"/>
              <a:t>Well tolerated  </a:t>
            </a:r>
          </a:p>
          <a:p>
            <a:endParaRPr lang="en-US" dirty="0" smtClean="0"/>
          </a:p>
          <a:p>
            <a:r>
              <a:rPr lang="en-US" dirty="0" err="1" smtClean="0"/>
              <a:t>Citicholine</a:t>
            </a:r>
            <a:r>
              <a:rPr lang="en-US" dirty="0" smtClean="0"/>
              <a:t> [similar to L-Dopa; injection]</a:t>
            </a:r>
          </a:p>
          <a:p>
            <a:pPr>
              <a:buNone/>
            </a:pPr>
            <a:r>
              <a:rPr lang="en-US" dirty="0" smtClean="0"/>
              <a:t> Anecdotally </a:t>
            </a:r>
            <a:r>
              <a:rPr lang="en-US" dirty="0"/>
              <a:t>helpful in some cases of resistant </a:t>
            </a:r>
            <a:r>
              <a:rPr lang="en-US" dirty="0" smtClean="0"/>
              <a:t>amblyopia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Prozac – Restores plasticity in </a:t>
            </a:r>
            <a:r>
              <a:rPr lang="en-US" sz="1400" dirty="0" smtClean="0"/>
              <a:t>rat</a:t>
            </a:r>
            <a:r>
              <a:rPr lang="en-US" dirty="0" smtClean="0"/>
              <a:t> adult visual cortex      </a:t>
            </a:r>
            <a:r>
              <a:rPr lang="en-US" sz="2400" i="1" dirty="0" smtClean="0"/>
              <a:t>Science 320,385 (2008)</a:t>
            </a:r>
          </a:p>
          <a:p>
            <a:endParaRPr lang="en-US" dirty="0"/>
          </a:p>
          <a:p>
            <a:pPr>
              <a:buFont typeface="Wingdings" pitchFamily="1" charset="2"/>
              <a:buNone/>
            </a:pPr>
            <a:endParaRPr lang="en-US" dirty="0" smtClean="0"/>
          </a:p>
          <a:p>
            <a:pPr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72200" y="2708920"/>
            <a:ext cx="24240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Arch </a:t>
            </a:r>
            <a:r>
              <a:rPr lang="en-US" sz="1100" i="1" dirty="0" err="1" smtClean="0"/>
              <a:t>Ophthalmol</a:t>
            </a:r>
            <a:r>
              <a:rPr lang="en-US" sz="1100" i="1" dirty="0" smtClean="0"/>
              <a:t>. 2010;128(9):1215</a:t>
            </a:r>
            <a:endParaRPr lang="gsw-FR" sz="11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171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NZ" dirty="0"/>
              <a:t>21st Century </a:t>
            </a:r>
            <a:r>
              <a:rPr lang="en-NZ" dirty="0" smtClean="0"/>
              <a:t>Amblyopia treatment: </a:t>
            </a:r>
            <a:br>
              <a:rPr lang="en-NZ" dirty="0" smtClean="0"/>
            </a:br>
            <a:r>
              <a:rPr lang="en-NZ" dirty="0" smtClean="0"/>
              <a:t>The </a:t>
            </a:r>
            <a:r>
              <a:rPr lang="en-NZ" dirty="0"/>
              <a:t>N</a:t>
            </a:r>
            <a:r>
              <a:rPr lang="en-NZ" dirty="0" smtClean="0"/>
              <a:t>ext Decade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903" y="2928934"/>
            <a:ext cx="6643734" cy="1571636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Ben Thompson</a:t>
            </a:r>
            <a:r>
              <a:rPr lang="en-US" i="1" dirty="0" smtClean="0"/>
              <a:t> </a:t>
            </a:r>
          </a:p>
          <a:p>
            <a:r>
              <a:rPr lang="en-US" sz="2600" i="1" dirty="0" smtClean="0"/>
              <a:t>Department of Optometry and Vision Science, University of Auckland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785786" y="5500702"/>
            <a:ext cx="7688923" cy="1202612"/>
            <a:chOff x="785786" y="5500702"/>
            <a:chExt cx="7688923" cy="1202612"/>
          </a:xfrm>
        </p:grpSpPr>
        <p:sp>
          <p:nvSpPr>
            <p:cNvPr id="15" name="Rectangle 14"/>
            <p:cNvSpPr/>
            <p:nvPr/>
          </p:nvSpPr>
          <p:spPr>
            <a:xfrm>
              <a:off x="785786" y="5500702"/>
              <a:ext cx="7688923" cy="12026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8" name="Picture 7" descr="AKU_CBR FULL Logo_RG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609" y="5617952"/>
              <a:ext cx="2361277" cy="968113"/>
            </a:xfrm>
            <a:prstGeom prst="rect">
              <a:avLst/>
            </a:prstGeom>
          </p:spPr>
        </p:pic>
        <p:grpSp>
          <p:nvGrpSpPr>
            <p:cNvPr id="7" name="Group 9"/>
            <p:cNvGrpSpPr/>
            <p:nvPr/>
          </p:nvGrpSpPr>
          <p:grpSpPr>
            <a:xfrm>
              <a:off x="5996440" y="5620508"/>
              <a:ext cx="2388241" cy="963000"/>
              <a:chOff x="4714876" y="5791232"/>
              <a:chExt cx="2232000" cy="9000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714876" y="5791232"/>
                <a:ext cx="2232000" cy="90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14876" y="5927443"/>
                <a:ext cx="2208109" cy="62280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10"/>
            <p:cNvGrpSpPr/>
            <p:nvPr/>
          </p:nvGrpSpPr>
          <p:grpSpPr>
            <a:xfrm>
              <a:off x="3355144" y="5566937"/>
              <a:ext cx="2446038" cy="1070142"/>
              <a:chOff x="4178170" y="0"/>
              <a:chExt cx="2286016" cy="100013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78170" y="0"/>
                <a:ext cx="2286016" cy="10001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pic>
            <p:nvPicPr>
              <p:cNvPr id="13" name="Picture 12" descr="UOA_ColHor_RGB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286248" y="107157"/>
                <a:ext cx="2069861" cy="785818"/>
              </a:xfrm>
              <a:prstGeom prst="rect">
                <a:avLst/>
              </a:prstGeom>
            </p:spPr>
          </p:pic>
        </p:grpSp>
      </p:grpSp>
      <p:pic>
        <p:nvPicPr>
          <p:cNvPr id="16" name="Slide 1b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44371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rationale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3200" dirty="0" smtClean="0"/>
              <a:t>Binocular function may be present but suppressed in amblyopia</a:t>
            </a:r>
          </a:p>
          <a:p>
            <a:pPr marL="0" indent="0">
              <a:buNone/>
            </a:pPr>
            <a:endParaRPr lang="en-NZ" sz="3200" dirty="0" smtClean="0"/>
          </a:p>
          <a:p>
            <a:r>
              <a:rPr lang="en-NZ" sz="3200" dirty="0" smtClean="0"/>
              <a:t>Reducing inhibitory interactions within the amblyopic visual system may improve both monocular and binocular visual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Overcoming Suppression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NZ" dirty="0" smtClean="0"/>
              <a:t>Can the manipulation of contrast differences between the eyes allow for binocular combination in amblyopia?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3387"/>
            <a:ext cx="8675034" cy="348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5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C - HESS 2 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53" r="-15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NZ" sz="2800" dirty="0" smtClean="0">
                <a:latin typeface="Arial" pitchFamily="34" charset="0"/>
                <a:cs typeface="Arial" pitchFamily="34" charset="0"/>
              </a:rPr>
              <a:t>Principle Applied to a Portable Device</a:t>
            </a:r>
            <a:endParaRPr lang="en-N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tetris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1"/>
            <a:ext cx="4601984" cy="2880320"/>
          </a:xfrm>
          <a:prstGeom prst="rect">
            <a:avLst/>
          </a:prstGeom>
        </p:spPr>
      </p:pic>
      <p:pic>
        <p:nvPicPr>
          <p:cNvPr id="7" name="Picture 6" descr="tetris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28800"/>
            <a:ext cx="4567482" cy="2846947"/>
          </a:xfrm>
          <a:prstGeom prst="rect">
            <a:avLst/>
          </a:prstGeom>
        </p:spPr>
      </p:pic>
      <p:pic>
        <p:nvPicPr>
          <p:cNvPr id="8" name="Picture 7" descr="Lenticular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437112"/>
            <a:ext cx="2541933" cy="2420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253007"/>
            <a:ext cx="314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To et al., (2011), </a:t>
            </a:r>
            <a:r>
              <a:rPr lang="en-NZ" sz="1400" i="1" dirty="0" smtClean="0"/>
              <a:t>IEEE Transactions on Neural Systems and Rehabilitation Engineering</a:t>
            </a:r>
            <a:r>
              <a:rPr lang="en-NZ" sz="1400" dirty="0" smtClean="0"/>
              <a:t>, 19, 280-289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95400"/>
            <a:ext cx="42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contrast game to amblyopic eye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295400"/>
            <a:ext cx="387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Lower contrast game to other eye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81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compensating for Suppression in Clinical Settings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6427822"/>
            <a:ext cx="610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Black et al., (2011), </a:t>
            </a:r>
            <a:r>
              <a:rPr lang="en-NZ" i="1" dirty="0" smtClean="0"/>
              <a:t>Optometry and Vision Science</a:t>
            </a:r>
            <a:r>
              <a:rPr lang="en-NZ" dirty="0" smtClean="0"/>
              <a:t>, 88, 334-343.</a:t>
            </a:r>
            <a:endParaRPr lang="en-NZ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89152" y="1546776"/>
            <a:ext cx="3251200" cy="2438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15616" y="1546776"/>
            <a:ext cx="32512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950" b="9200"/>
          <a:stretch/>
        </p:blipFill>
        <p:spPr>
          <a:xfrm>
            <a:off x="2406824" y="4099900"/>
            <a:ext cx="4064000" cy="228142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59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C - HESS 1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035" r="-603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279" y="764704"/>
            <a:ext cx="807544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lide 14b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205" y="155104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3716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6/60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3467" y="22098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0480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6/10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28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BEWARE:    ORGANIC DISEASE – will make your life complicated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Can simulate amblyopia</a:t>
            </a:r>
          </a:p>
          <a:p>
            <a:r>
              <a:rPr lang="en-US" b="1" dirty="0" smtClean="0"/>
              <a:t>Amblyopia can be superimposed on an organic problem</a:t>
            </a:r>
          </a:p>
          <a:p>
            <a:endParaRPr lang="en-US" b="1" dirty="0" smtClean="0"/>
          </a:p>
          <a:p>
            <a:r>
              <a:rPr lang="en-US" dirty="0" smtClean="0"/>
              <a:t>Always remember to check for an afferent defect</a:t>
            </a:r>
          </a:p>
          <a:p>
            <a:r>
              <a:rPr lang="en-US" dirty="0" smtClean="0"/>
              <a:t>Every ‘stubborn’ or ‘resistant’ or ‘recurrent’ amblyopia can be due to optic </a:t>
            </a:r>
            <a:r>
              <a:rPr lang="en-US" dirty="0" err="1" smtClean="0"/>
              <a:t>n</a:t>
            </a:r>
            <a:r>
              <a:rPr lang="en-US" dirty="0" smtClean="0"/>
              <a:t> hypoplasia, optic </a:t>
            </a:r>
            <a:r>
              <a:rPr lang="en-US" dirty="0" err="1" smtClean="0"/>
              <a:t>n</a:t>
            </a:r>
            <a:r>
              <a:rPr lang="en-US" dirty="0" smtClean="0"/>
              <a:t> tumor, </a:t>
            </a:r>
            <a:r>
              <a:rPr lang="en-US" dirty="0" err="1" smtClean="0"/>
              <a:t>craniopharyngioma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Don’t withhold amblyopia treatment because there is also some structural problem as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31" y="765000"/>
            <a:ext cx="8080339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ide 15b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831" y="191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82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mblyopia glasgow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266" r="-726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gsw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Glasses good</a:t>
            </a:r>
          </a:p>
          <a:p>
            <a:endParaRPr lang="en-US" dirty="0" smtClean="0"/>
          </a:p>
          <a:p>
            <a:r>
              <a:rPr lang="en-US" dirty="0" smtClean="0"/>
              <a:t>Patching makes it even better</a:t>
            </a:r>
          </a:p>
          <a:p>
            <a:endParaRPr lang="en-US" dirty="0" smtClean="0"/>
          </a:p>
          <a:p>
            <a:r>
              <a:rPr lang="en-US" dirty="0" smtClean="0"/>
              <a:t>Atropine usually as good as patching</a:t>
            </a:r>
          </a:p>
          <a:p>
            <a:endParaRPr lang="en-US" dirty="0" smtClean="0"/>
          </a:p>
          <a:p>
            <a:r>
              <a:rPr lang="en-US" dirty="0" smtClean="0"/>
              <a:t>Useful dose response data in kids</a:t>
            </a:r>
          </a:p>
          <a:p>
            <a:endParaRPr lang="en-US" dirty="0" smtClean="0"/>
          </a:p>
          <a:p>
            <a:r>
              <a:rPr lang="en-US" dirty="0" smtClean="0"/>
              <a:t>Plasticity still there in many older kids/</a:t>
            </a:r>
            <a:r>
              <a:rPr lang="en-US" smtClean="0"/>
              <a:t>teens</a:t>
            </a:r>
          </a:p>
          <a:p>
            <a:pPr>
              <a:buNone/>
            </a:pPr>
            <a:endParaRPr lang="en-US" smtClean="0"/>
          </a:p>
          <a:p>
            <a:r>
              <a:rPr lang="en-US" dirty="0" smtClean="0"/>
              <a:t>New research promises new treatments</a:t>
            </a:r>
            <a:endParaRPr lang="gsw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42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yarra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6821" r="-6821"/>
          <a:stretch>
            <a:fillRect/>
          </a:stretch>
        </p:blipFill>
        <p:spPr>
          <a:xfrm>
            <a:off x="457200" y="914400"/>
            <a:ext cx="7467600" cy="48737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413792"/>
            <a:ext cx="5061248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Occlusion therapy for amblyopia</a:t>
            </a:r>
            <a:endParaRPr lang="gsw-FR" sz="36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2880320" cy="3518815"/>
          </a:xfrm>
        </p:spPr>
      </p:pic>
      <p:sp>
        <p:nvSpPr>
          <p:cNvPr id="3" name="TextBox 2"/>
          <p:cNvSpPr txBox="1"/>
          <p:nvPr/>
        </p:nvSpPr>
        <p:spPr>
          <a:xfrm>
            <a:off x="793678" y="4108429"/>
            <a:ext cx="2089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Erasmus </a:t>
            </a:r>
            <a:r>
              <a:rPr lang="en-US" i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Darwin</a:t>
            </a:r>
          </a:p>
          <a:p>
            <a:pPr algn="ctr"/>
            <a:r>
              <a:rPr lang="en-US" i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1731 – 1802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600200"/>
            <a:ext cx="5112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latin typeface="+mn-lt"/>
              </a:rPr>
              <a:t>Introduced to UK ophthalmology 300! yrs ago by Charles Darwin’s grandfather </a:t>
            </a:r>
          </a:p>
          <a:p>
            <a:pPr marL="457200" indent="-457200"/>
            <a:endParaRPr lang="en-US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56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3448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GB" sz="3200" dirty="0" smtClean="0"/>
              <a:t>How much?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/>
              <a:t>For how long?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/>
              <a:t>How to taper?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/>
              <a:t>When should/ -</a:t>
            </a:r>
            <a:r>
              <a:rPr lang="en-GB" sz="3200" dirty="0" err="1" smtClean="0"/>
              <a:t>n’t</a:t>
            </a:r>
            <a:r>
              <a:rPr lang="en-GB" sz="3200" dirty="0" smtClean="0"/>
              <a:t> we?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/>
              <a:t>What </a:t>
            </a:r>
            <a:r>
              <a:rPr lang="en-GB" sz="3200" dirty="0" smtClean="0"/>
              <a:t>age is too old?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/>
              <a:t>Are there other treatment options</a:t>
            </a:r>
            <a:r>
              <a:rPr lang="en-US" dirty="0" smtClean="0"/>
              <a:t>?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Q'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80048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05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00FF"/>
                </a:solidFill>
              </a:rPr>
              <a:t>SO many Q’s about occlusion therapy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/>
              <a:t>‘Evidence based’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treatment recommendations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FF0000"/>
                </a:solidFill>
              </a:rPr>
              <a:t>PEDIG</a:t>
            </a:r>
            <a:r>
              <a:rPr lang="en-GB" sz="3200" dirty="0" smtClean="0"/>
              <a:t>			USA</a:t>
            </a:r>
          </a:p>
          <a:p>
            <a:pPr>
              <a:buFont typeface="Wingdings" pitchFamily="2" charset="2"/>
              <a:buChar char="Ø"/>
            </a:pPr>
            <a:r>
              <a:rPr lang="en-GB" sz="3200" b="1" dirty="0" err="1" smtClean="0"/>
              <a:t>P</a:t>
            </a:r>
            <a:r>
              <a:rPr lang="en-GB" sz="3200" dirty="0" err="1" smtClean="0"/>
              <a:t>ediatric</a:t>
            </a:r>
            <a:r>
              <a:rPr lang="en-GB" sz="3200" dirty="0" smtClean="0"/>
              <a:t> </a:t>
            </a:r>
            <a:r>
              <a:rPr lang="en-GB" sz="3200" b="1" dirty="0" smtClean="0"/>
              <a:t>E</a:t>
            </a:r>
            <a:r>
              <a:rPr lang="en-GB" sz="3200" dirty="0" smtClean="0"/>
              <a:t>ye </a:t>
            </a:r>
            <a:r>
              <a:rPr lang="en-GB" sz="3200" b="1" dirty="0" smtClean="0"/>
              <a:t>D</a:t>
            </a:r>
            <a:r>
              <a:rPr lang="en-GB" sz="3200" dirty="0" smtClean="0"/>
              <a:t>isease </a:t>
            </a:r>
            <a:r>
              <a:rPr lang="en-GB" sz="3200" b="1" dirty="0" smtClean="0"/>
              <a:t>I</a:t>
            </a:r>
            <a:r>
              <a:rPr lang="en-GB" sz="3200" dirty="0" smtClean="0"/>
              <a:t>nvestigator </a:t>
            </a:r>
            <a:r>
              <a:rPr lang="en-GB" sz="3200" b="1" dirty="0" smtClean="0"/>
              <a:t>G</a:t>
            </a:r>
            <a:r>
              <a:rPr lang="en-GB" sz="3200" dirty="0" smtClean="0"/>
              <a:t>roup   </a:t>
            </a:r>
          </a:p>
          <a:p>
            <a:pPr>
              <a:buNone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FF0000"/>
                </a:solidFill>
              </a:rPr>
              <a:t>MOTAS			</a:t>
            </a:r>
            <a:r>
              <a:rPr lang="en-GB" sz="3200" dirty="0" smtClean="0">
                <a:solidFill>
                  <a:srgbClr val="000000"/>
                </a:solidFill>
              </a:rPr>
              <a:t>UK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3200" b="1" dirty="0" smtClean="0"/>
              <a:t>M</a:t>
            </a:r>
            <a:r>
              <a:rPr lang="en-GB" sz="3200" dirty="0" smtClean="0"/>
              <a:t>onitored </a:t>
            </a:r>
            <a:r>
              <a:rPr lang="en-GB" sz="3200" b="1" dirty="0" smtClean="0"/>
              <a:t>O</a:t>
            </a:r>
            <a:r>
              <a:rPr lang="en-GB" sz="3200" dirty="0" smtClean="0"/>
              <a:t>cclusion </a:t>
            </a:r>
            <a:r>
              <a:rPr lang="en-GB" sz="3200" b="1" dirty="0" smtClean="0"/>
              <a:t>T</a:t>
            </a:r>
            <a:r>
              <a:rPr lang="en-GB" sz="3200" dirty="0" smtClean="0"/>
              <a:t>reatment of </a:t>
            </a:r>
            <a:r>
              <a:rPr lang="en-GB" sz="3200" b="1" dirty="0" smtClean="0"/>
              <a:t>A</a:t>
            </a:r>
            <a:r>
              <a:rPr lang="en-GB" sz="3200" dirty="0" smtClean="0"/>
              <a:t>mblyopia </a:t>
            </a:r>
            <a:r>
              <a:rPr lang="en-GB" sz="3200" b="1" dirty="0" smtClean="0"/>
              <a:t>S</a:t>
            </a:r>
            <a:r>
              <a:rPr lang="en-GB" sz="3200" dirty="0" smtClean="0"/>
              <a:t>tudy  </a:t>
            </a:r>
          </a:p>
          <a:p>
            <a:pPr>
              <a:buNone/>
            </a:pPr>
            <a:endParaRPr lang="en-GB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MOTAS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72816"/>
            <a:ext cx="7772400" cy="39680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00FF"/>
                </a:solidFill>
              </a:rPr>
              <a:t>Study of the effect of treatment that was actually received by the pt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Small numbers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Rigorous monitoring of patching dose with Electronic Occlusion Dose Monitor </a:t>
            </a:r>
            <a:r>
              <a:rPr lang="en-GB" i="1" dirty="0" smtClean="0"/>
              <a:t>(ODM)</a:t>
            </a:r>
          </a:p>
          <a:p>
            <a:pPr>
              <a:buNone/>
            </a:pPr>
            <a:endParaRPr lang="en-GB" i="1" dirty="0" smtClean="0"/>
          </a:p>
          <a:p>
            <a:pPr marL="137160" indent="0">
              <a:buNone/>
            </a:pPr>
            <a:r>
              <a:rPr lang="en-GB" b="1" i="1" dirty="0" smtClean="0"/>
              <a:t>Parental </a:t>
            </a:r>
            <a:r>
              <a:rPr lang="en-GB" b="1" i="1" dirty="0"/>
              <a:t>diaries overestimate actual patching time (by 2 or 3) when monitored </a:t>
            </a:r>
            <a:r>
              <a:rPr lang="en-GB" b="1" i="1" dirty="0" smtClean="0"/>
              <a:t>with  ODM, even when parents know that the diary will be checked against the ODM</a:t>
            </a:r>
          </a:p>
          <a:p>
            <a:pPr>
              <a:buFont typeface="Wingdings" pitchFamily="2" charset="2"/>
              <a:buChar char="Ø"/>
            </a:pPr>
            <a:endParaRPr lang="en-GB" i="1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i="1" dirty="0" smtClean="0"/>
          </a:p>
          <a:p>
            <a:pPr>
              <a:buFont typeface="Wingdings" pitchFamily="2" charset="2"/>
              <a:buChar char="Ø"/>
            </a:pPr>
            <a:endParaRPr lang="en-US" i="1" dirty="0" smtClean="0"/>
          </a:p>
          <a:p>
            <a:pPr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6237312"/>
            <a:ext cx="3129020" cy="5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Awan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M et al. IOVS 2003 </a:t>
            </a:r>
            <a:endParaRPr kumimoji="0" lang="en-US" sz="3200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PEDIG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89185"/>
            <a:ext cx="8229600" cy="32400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00FF"/>
                </a:solidFill>
              </a:rPr>
              <a:t>Study of the effect of </a:t>
            </a:r>
            <a:r>
              <a:rPr lang="en-GB" b="1" i="1" dirty="0" smtClean="0">
                <a:solidFill>
                  <a:srgbClr val="0000FF"/>
                </a:solidFill>
              </a:rPr>
              <a:t>prescribed treatment </a:t>
            </a:r>
            <a:r>
              <a:rPr lang="en-GB" b="1" dirty="0" smtClean="0">
                <a:solidFill>
                  <a:srgbClr val="0000FF"/>
                </a:solidFill>
              </a:rPr>
              <a:t>–  cannot determine how much of the prescribed treatment was actually administered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Multiple sites, large study numbers, </a:t>
            </a:r>
            <a:r>
              <a:rPr lang="en-GB" dirty="0" smtClean="0"/>
              <a:t>many publications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Parent diaries </a:t>
            </a:r>
            <a:r>
              <a:rPr lang="en-GB" dirty="0" smtClean="0"/>
              <a:t>are the only monitor of how much of the prescribed treatment was actually given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3687</TotalTime>
  <Words>1984</Words>
  <Application>Microsoft Macintosh PowerPoint</Application>
  <PresentationFormat>On-screen Show (4:3)</PresentationFormat>
  <Paragraphs>417</Paragraphs>
  <Slides>43</Slides>
  <Notes>8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21st Century Amblyopia Treatment  The first two decades</vt:lpstr>
      <vt:lpstr>Amblyopia –  Magnitude of the problem</vt:lpstr>
      <vt:lpstr>Treatment Aims </vt:lpstr>
      <vt:lpstr>BEWARE:    ORGANIC DISEASE – will make your life complicated</vt:lpstr>
      <vt:lpstr>Occlusion therapy for amblyopia</vt:lpstr>
      <vt:lpstr>Slide 6</vt:lpstr>
      <vt:lpstr>‘Evidence based’  treatment recommendations</vt:lpstr>
      <vt:lpstr>MOTAS</vt:lpstr>
      <vt:lpstr>PEDIG</vt:lpstr>
      <vt:lpstr>prescribed dose ≠ dose actually received </vt:lpstr>
      <vt:lpstr>SEMINAL SLIDE :  Dose response</vt:lpstr>
      <vt:lpstr>SEMINAL SLIDE  :  DOSE RESPONSE @ DIFFERENT AGES</vt:lpstr>
      <vt:lpstr>Slide 13</vt:lpstr>
      <vt:lpstr>GLASSES ALONE  WILL IMPROVE ANISOMETROPIC &amp; STRABISMIC AMBLYOPIA</vt:lpstr>
      <vt:lpstr>Slide 15</vt:lpstr>
      <vt:lpstr>Slide 16</vt:lpstr>
      <vt:lpstr>PEDIG - Optical penalization</vt:lpstr>
      <vt:lpstr>Older children   Glasses vs. glasses plus</vt:lpstr>
      <vt:lpstr>% of amblyopia deficit corrected </vt:lpstr>
      <vt:lpstr>Tentative conclusions</vt:lpstr>
      <vt:lpstr> #1 Dissenter:   Bill Scott Iowa MUCH more is always better</vt:lpstr>
      <vt:lpstr>Scott:  EXCEPTIONAL Results </vt:lpstr>
      <vt:lpstr> Why are Scott’s results so much better ? Is it selection bias? </vt:lpstr>
      <vt:lpstr>Recurrence of amblyopia </vt:lpstr>
      <vt:lpstr>Not getting better: will a treatment surge work?</vt:lpstr>
      <vt:lpstr>Strabismic Amblyopia</vt:lpstr>
      <vt:lpstr>Timing of amblyopia therapy relative to strabismus surgery</vt:lpstr>
      <vt:lpstr>Does alignment result in better response to amblyopia therapy?</vt:lpstr>
      <vt:lpstr>Post Darwinian treatments: 1. Refractive surgery </vt:lpstr>
      <vt:lpstr>Results</vt:lpstr>
      <vt:lpstr>Post Darwinian treatments: 2. Drugs</vt:lpstr>
      <vt:lpstr>21st Century Amblyopia treatment:  The Next Decade </vt:lpstr>
      <vt:lpstr>rationale</vt:lpstr>
      <vt:lpstr>Overcoming Suppression</vt:lpstr>
      <vt:lpstr>Slide 35</vt:lpstr>
      <vt:lpstr>Principle Applied to a Portable Device</vt:lpstr>
      <vt:lpstr>compensating for Suppression in Clinical Settings</vt:lpstr>
      <vt:lpstr>Slide 38</vt:lpstr>
      <vt:lpstr>Slide 39</vt:lpstr>
      <vt:lpstr>Slide 40</vt:lpstr>
      <vt:lpstr>Slide 41</vt:lpstr>
      <vt:lpstr>Take Home</vt:lpstr>
      <vt:lpstr>Slide 43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Amblyopia Therapies</dc:title>
  <dc:creator>Lloyd Bender</dc:creator>
  <cp:lastModifiedBy>lionel kowal</cp:lastModifiedBy>
  <cp:revision>115</cp:revision>
  <dcterms:created xsi:type="dcterms:W3CDTF">2012-04-14T05:34:23Z</dcterms:created>
  <dcterms:modified xsi:type="dcterms:W3CDTF">2012-04-14T05:49:18Z</dcterms:modified>
</cp:coreProperties>
</file>